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1" r:id="rId2"/>
    <p:sldId id="294" r:id="rId3"/>
    <p:sldId id="444" r:id="rId4"/>
    <p:sldId id="503" r:id="rId5"/>
    <p:sldId id="528" r:id="rId6"/>
    <p:sldId id="530" r:id="rId7"/>
    <p:sldId id="531" r:id="rId8"/>
    <p:sldId id="532" r:id="rId9"/>
    <p:sldId id="533" r:id="rId10"/>
    <p:sldId id="534" r:id="rId11"/>
    <p:sldId id="536" r:id="rId12"/>
    <p:sldId id="537" r:id="rId13"/>
    <p:sldId id="539" r:id="rId14"/>
    <p:sldId id="541" r:id="rId15"/>
    <p:sldId id="542" r:id="rId16"/>
    <p:sldId id="543" r:id="rId17"/>
    <p:sldId id="544" r:id="rId18"/>
    <p:sldId id="545" r:id="rId19"/>
    <p:sldId id="546" r:id="rId20"/>
    <p:sldId id="547" r:id="rId21"/>
    <p:sldId id="548" r:id="rId22"/>
    <p:sldId id="549" r:id="rId23"/>
    <p:sldId id="550" r:id="rId24"/>
    <p:sldId id="551" r:id="rId25"/>
    <p:sldId id="552" r:id="rId26"/>
    <p:sldId id="553" r:id="rId27"/>
    <p:sldId id="554" r:id="rId28"/>
    <p:sldId id="555" r:id="rId29"/>
    <p:sldId id="556" r:id="rId30"/>
    <p:sldId id="557" r:id="rId31"/>
    <p:sldId id="558" r:id="rId32"/>
    <p:sldId id="559" r:id="rId33"/>
    <p:sldId id="560" r:id="rId34"/>
    <p:sldId id="561" r:id="rId35"/>
    <p:sldId id="562" r:id="rId36"/>
    <p:sldId id="563" r:id="rId37"/>
    <p:sldId id="564" r:id="rId38"/>
    <p:sldId id="565" r:id="rId39"/>
    <p:sldId id="566" r:id="rId40"/>
    <p:sldId id="57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87697-6CEA-6E45-9E16-1D28198138F2}" type="datetimeFigureOut">
              <a:rPr lang="en-US" smtClean="0"/>
              <a:t>10/2/15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00293-8CDC-DE42-B81E-218BC033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1B31-7559-AA47-8AB2-1935C02D46C2}" type="datetimeFigureOut">
              <a:rPr lang="en-US" smtClean="0"/>
              <a:t>10/2/15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6ACA6-AB28-5C42-A4A2-639DE1EA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22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97D0B6-5BD1-D74A-9CC0-F52F55EFF548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953F9-8AAC-41E9-BD1D-FBA03F47CBB6}" type="slidenum">
              <a:rPr lang="en-US"/>
              <a:pPr/>
              <a:t>24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4F051-A13F-4E62-B185-FEEAB8E41F15}" type="slidenum">
              <a:rPr lang="en-US"/>
              <a:pPr/>
              <a:t>25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6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6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5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2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3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8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6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5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A470-D1F3-D843-A4B6-85D15008CDF6}" type="datetimeFigureOut">
              <a:rPr lang="en-US" smtClean="0"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EEAC2-D185-184D-ADCF-F872591F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Druker_Brian.jp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hyperlink" Target="http://jncicancerspectrum.oxfordjournals.org/cgi/content/full/jnci;92/1/6/PHOTO11" TargetMode="External"/><Relationship Id="rId5" Type="http://schemas.openxmlformats.org/officeDocument/2006/relationships/image" Target="../media/image9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Cancer Biology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Biol 445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Fall 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Dr. Heidi Super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Lecture 1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10-2-2015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98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figure 5-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900" y="381000"/>
            <a:ext cx="6929438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0" y="6553200"/>
            <a:ext cx="9067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100"/>
              <a:t>Figure 5.31 </a:t>
            </a:r>
            <a:r>
              <a:rPr lang="en-US" sz="1100" i="1"/>
              <a:t> The Biology of Cancer</a:t>
            </a:r>
            <a:r>
              <a:rPr lang="en-US" sz="1100"/>
              <a:t> (© Garland Science 2007)</a:t>
            </a:r>
          </a:p>
        </p:txBody>
      </p:sp>
    </p:spTree>
    <p:extLst>
      <p:ext uri="{BB962C8B-B14F-4D97-AF65-F5344CB8AC3E}">
        <p14:creationId xmlns:p14="http://schemas.microsoft.com/office/powerpoint/2010/main" val="105648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 descr="figure 5-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5143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4038600" y="1143000"/>
            <a:ext cx="1752600" cy="3276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5638800" y="7620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GTP-bound form of RAS</a:t>
            </a:r>
          </a:p>
        </p:txBody>
      </p:sp>
    </p:spTree>
    <p:extLst>
      <p:ext uri="{BB962C8B-B14F-4D97-AF65-F5344CB8AC3E}">
        <p14:creationId xmlns:p14="http://schemas.microsoft.com/office/powerpoint/2010/main" val="312866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 descr="figure 5-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54483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3200400" y="3886200"/>
            <a:ext cx="1447800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3124200" y="2971800"/>
            <a:ext cx="13716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715000" y="381000"/>
            <a:ext cx="2895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Important amino acids </a:t>
            </a:r>
            <a:r>
              <a:rPr lang="en-US" sz="2400" b="1" u="sng"/>
              <a:t>gly 12</a:t>
            </a:r>
            <a:r>
              <a:rPr lang="en-US" sz="2400" b="1"/>
              <a:t> and </a:t>
            </a:r>
            <a:r>
              <a:rPr lang="en-US" sz="2400" b="1" u="sng"/>
              <a:t>gln 61</a:t>
            </a:r>
            <a:r>
              <a:rPr lang="en-US" sz="2400" b="1"/>
              <a:t> end up in the GTP-binding pocket of Ras protein</a:t>
            </a:r>
          </a:p>
        </p:txBody>
      </p:sp>
    </p:spTree>
    <p:extLst>
      <p:ext uri="{BB962C8B-B14F-4D97-AF65-F5344CB8AC3E}">
        <p14:creationId xmlns:p14="http://schemas.microsoft.com/office/powerpoint/2010/main" val="1473068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ponder…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RAS mutations are random (can happen anywhere in the RAS gene) but those that affect the activity of RAS---to make it constitutively active, are associated with cancer---</a:t>
            </a:r>
            <a:r>
              <a:rPr lang="en-US" dirty="0" smtClean="0"/>
              <a:t>they </a:t>
            </a:r>
            <a:r>
              <a:rPr lang="en-US" dirty="0" smtClean="0"/>
              <a:t>are selected for---so we see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7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RAS that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High incidence of RAS mutation in many types of cancer.  </a:t>
            </a:r>
          </a:p>
          <a:p>
            <a:pPr lvl="1"/>
            <a:r>
              <a:rPr lang="en-US" dirty="0" smtClean="0"/>
              <a:t>Transfection with mutant RAS genes makes some normal cell lines  serum-independent.</a:t>
            </a:r>
          </a:p>
          <a:p>
            <a:pPr lvl="1"/>
            <a:r>
              <a:rPr lang="en-US" dirty="0" smtClean="0"/>
              <a:t>Antibodies which block the activity of </a:t>
            </a:r>
            <a:r>
              <a:rPr lang="en-US" dirty="0" err="1" smtClean="0"/>
              <a:t>Ras</a:t>
            </a:r>
            <a:r>
              <a:rPr lang="en-US" dirty="0" smtClean="0"/>
              <a:t> protein slows or blocks cell division in cell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36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Downstream of RAS…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Activated RAS initiates a cascade of subsequent </a:t>
            </a:r>
            <a:r>
              <a:rPr lang="en-US" dirty="0" err="1" smtClean="0"/>
              <a:t>phosphoryation</a:t>
            </a:r>
            <a:r>
              <a:rPr lang="en-US" dirty="0" smtClean="0"/>
              <a:t> events.</a:t>
            </a:r>
          </a:p>
          <a:p>
            <a:pPr lvl="1"/>
            <a:r>
              <a:rPr lang="en-US" dirty="0" smtClean="0"/>
              <a:t>Next in line is </a:t>
            </a:r>
            <a:r>
              <a:rPr lang="en-US" b="1" dirty="0" smtClean="0"/>
              <a:t>RAF</a:t>
            </a:r>
            <a:r>
              <a:rPr lang="en-US" dirty="0" smtClean="0"/>
              <a:t>, an intracellular/</a:t>
            </a:r>
            <a:r>
              <a:rPr lang="en-US" b="1" dirty="0" smtClean="0"/>
              <a:t>cytoplasmic protein kinase.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6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receptor </a:t>
            </a:r>
            <a:r>
              <a:rPr lang="en-US" dirty="0" err="1" smtClean="0"/>
              <a:t>kinases</a:t>
            </a:r>
            <a:r>
              <a:rPr lang="en-US" dirty="0" smtClean="0"/>
              <a:t>, </a:t>
            </a:r>
            <a:r>
              <a:rPr lang="en-US" dirty="0" err="1" smtClean="0"/>
              <a:t>cytoplasmic</a:t>
            </a:r>
            <a:r>
              <a:rPr lang="en-US" dirty="0" smtClean="0"/>
              <a:t> </a:t>
            </a:r>
            <a:r>
              <a:rPr lang="en-US" dirty="0" err="1" smtClean="0"/>
              <a:t>kinases</a:t>
            </a:r>
            <a:r>
              <a:rPr lang="en-US" dirty="0" smtClean="0"/>
              <a:t> usually add phosphate groups to serine or </a:t>
            </a:r>
            <a:r>
              <a:rPr lang="en-US" dirty="0" err="1" smtClean="0"/>
              <a:t>threonine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Called ser/</a:t>
            </a:r>
            <a:r>
              <a:rPr lang="en-US" dirty="0" err="1" smtClean="0"/>
              <a:t>thr</a:t>
            </a:r>
            <a:r>
              <a:rPr lang="en-US" dirty="0" smtClean="0"/>
              <a:t> </a:t>
            </a:r>
            <a:r>
              <a:rPr lang="en-US" dirty="0" err="1" smtClean="0"/>
              <a:t>kinases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13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cytoplasmic kinases add phosphates to </a:t>
            </a:r>
            <a:r>
              <a:rPr lang="en-US" dirty="0" err="1" smtClean="0"/>
              <a:t>tyrosines</a:t>
            </a:r>
            <a:endParaRPr lang="en-US" dirty="0" smtClean="0"/>
          </a:p>
          <a:p>
            <a:pPr lvl="1"/>
            <a:r>
              <a:rPr lang="en-US" dirty="0" smtClean="0"/>
              <a:t>Designated </a:t>
            </a:r>
            <a:r>
              <a:rPr lang="en-US" i="1" dirty="0" err="1" smtClean="0"/>
              <a:t>nonreceptor</a:t>
            </a:r>
            <a:r>
              <a:rPr lang="en-US" dirty="0" smtClean="0"/>
              <a:t> tyrosine </a:t>
            </a:r>
            <a:r>
              <a:rPr lang="en-US" dirty="0" err="1" smtClean="0"/>
              <a:t>kinases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14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 phosphorylates </a:t>
            </a:r>
            <a:r>
              <a:rPr lang="en-US" b="1" dirty="0" smtClean="0"/>
              <a:t>MEK</a:t>
            </a:r>
          </a:p>
          <a:p>
            <a:r>
              <a:rPr lang="en-US" dirty="0" smtClean="0"/>
              <a:t>MEK </a:t>
            </a:r>
            <a:r>
              <a:rPr lang="en-US" dirty="0" err="1" smtClean="0"/>
              <a:t>phoshorylates</a:t>
            </a:r>
            <a:r>
              <a:rPr lang="en-US" dirty="0" smtClean="0"/>
              <a:t> </a:t>
            </a:r>
            <a:r>
              <a:rPr lang="en-US" b="1" dirty="0" smtClean="0"/>
              <a:t>MAPK (ERK)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Phosphorylated MAPK enters the nucleus initiates phosphorylation of nuclear proteins.</a:t>
            </a:r>
          </a:p>
        </p:txBody>
      </p:sp>
    </p:spTree>
    <p:extLst>
      <p:ext uri="{BB962C8B-B14F-4D97-AF65-F5344CB8AC3E}">
        <p14:creationId xmlns:p14="http://schemas.microsoft.com/office/powerpoint/2010/main" val="4207920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other cytoplasmic kinases.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Scr kinase</a:t>
            </a:r>
          </a:p>
          <a:p>
            <a:pPr lvl="1"/>
            <a:r>
              <a:rPr lang="en-US" smtClean="0"/>
              <a:t>Nonreceptor tyrosine kinase</a:t>
            </a:r>
          </a:p>
          <a:p>
            <a:pPr lvl="1"/>
            <a:r>
              <a:rPr lang="en-US" smtClean="0"/>
              <a:t>Identified because of its presence (</a:t>
            </a:r>
            <a:r>
              <a:rPr lang="en-US" i="1" smtClean="0"/>
              <a:t>v-src</a:t>
            </a:r>
            <a:r>
              <a:rPr lang="en-US" smtClean="0"/>
              <a:t>) in Rous Sarcoma virus—causes sarcomas in chickens.</a:t>
            </a:r>
          </a:p>
          <a:p>
            <a:pPr lvl="1"/>
            <a:r>
              <a:rPr lang="en-US" smtClean="0"/>
              <a:t>Human </a:t>
            </a:r>
            <a:r>
              <a:rPr lang="en-US" i="1" smtClean="0"/>
              <a:t>SRC</a:t>
            </a:r>
            <a:r>
              <a:rPr lang="en-US" smtClean="0"/>
              <a:t> gene is mutated in some human colon cancers.</a:t>
            </a:r>
          </a:p>
          <a:p>
            <a:pPr lvl="1"/>
            <a:r>
              <a:rPr lang="en-US" smtClean="0"/>
              <a:t>Broad activation (activated by many mitogens/receptor binding)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954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Tuesday---Oct. 6, visiting radiology </a:t>
            </a:r>
            <a:r>
              <a:rPr lang="en-US" dirty="0" smtClean="0"/>
              <a:t>department (tour) </a:t>
            </a:r>
            <a:r>
              <a:rPr lang="en-US" dirty="0" smtClean="0"/>
              <a:t>and radiologist, Dr. Ken Keller.</a:t>
            </a:r>
          </a:p>
          <a:p>
            <a:r>
              <a:rPr lang="en-US" dirty="0" smtClean="0"/>
              <a:t>Please meet at 1:15-1:20 in ER. (Radiology is right around the corner from check in desk)</a:t>
            </a:r>
          </a:p>
          <a:p>
            <a:pPr lvl="1"/>
            <a:r>
              <a:rPr lang="en-US" dirty="0" smtClean="0"/>
              <a:t>Tour first</a:t>
            </a:r>
          </a:p>
          <a:p>
            <a:pPr lvl="1"/>
            <a:r>
              <a:rPr lang="en-US" dirty="0" smtClean="0"/>
              <a:t>Dr. Keller’s lecture second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43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Jak</a:t>
            </a:r>
            <a:r>
              <a:rPr lang="en-US" b="1" dirty="0" smtClean="0"/>
              <a:t> kinase</a:t>
            </a:r>
          </a:p>
          <a:p>
            <a:pPr lvl="1"/>
            <a:r>
              <a:rPr lang="en-US" dirty="0" smtClean="0"/>
              <a:t>Mentioned already as a player in the </a:t>
            </a:r>
            <a:r>
              <a:rPr lang="en-US" dirty="0" err="1" smtClean="0"/>
              <a:t>Jak</a:t>
            </a:r>
            <a:r>
              <a:rPr lang="en-US" dirty="0" smtClean="0"/>
              <a:t>-STAT pathway</a:t>
            </a:r>
          </a:p>
          <a:p>
            <a:pPr lvl="1"/>
            <a:r>
              <a:rPr lang="en-US" dirty="0" err="1" smtClean="0"/>
              <a:t>Nonreceptor</a:t>
            </a:r>
            <a:r>
              <a:rPr lang="en-US" dirty="0" smtClean="0"/>
              <a:t> tyrosine kinase</a:t>
            </a:r>
          </a:p>
          <a:p>
            <a:pPr lvl="1"/>
            <a:r>
              <a:rPr lang="en-US" dirty="0" err="1" smtClean="0"/>
              <a:t>Phoshorylates</a:t>
            </a:r>
            <a:r>
              <a:rPr lang="en-US" dirty="0" smtClean="0"/>
              <a:t> specific receptors that don’t </a:t>
            </a:r>
            <a:r>
              <a:rPr lang="en-US" dirty="0" err="1" smtClean="0"/>
              <a:t>autophosphorylate</a:t>
            </a:r>
            <a:endParaRPr lang="en-US" dirty="0" smtClean="0"/>
          </a:p>
          <a:p>
            <a:pPr lvl="1"/>
            <a:r>
              <a:rPr lang="en-US" dirty="0" err="1" smtClean="0"/>
              <a:t>Jak</a:t>
            </a:r>
            <a:r>
              <a:rPr lang="en-US" dirty="0" smtClean="0"/>
              <a:t> is linked to human leukemia.  Any guesses how </a:t>
            </a:r>
            <a:r>
              <a:rPr lang="en-US" dirty="0" err="1" smtClean="0"/>
              <a:t>Jak</a:t>
            </a:r>
            <a:r>
              <a:rPr lang="en-US" dirty="0" smtClean="0"/>
              <a:t> is </a:t>
            </a:r>
            <a:r>
              <a:rPr lang="en-US" dirty="0" err="1" smtClean="0"/>
              <a:t>disregulated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20722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/>
              <a:t>Abelson (Abl) kinase</a:t>
            </a:r>
          </a:p>
          <a:p>
            <a:pPr lvl="1"/>
            <a:r>
              <a:rPr lang="en-US" sz="2400" smtClean="0"/>
              <a:t>We know about this one! CML-associated oncogene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Abl protein normally acts in the apoptosis pathway.</a:t>
            </a:r>
          </a:p>
          <a:p>
            <a:pPr lvl="1"/>
            <a:r>
              <a:rPr lang="en-US" sz="2400" smtClean="0"/>
              <a:t>Normally enters the nucleus</a:t>
            </a:r>
          </a:p>
          <a:p>
            <a:pPr lvl="1"/>
            <a:r>
              <a:rPr lang="en-US" sz="2400" smtClean="0"/>
              <a:t>Fusion to BCR creates a kinase that cannot enter the nucles</a:t>
            </a:r>
          </a:p>
          <a:p>
            <a:pPr lvl="1"/>
            <a:r>
              <a:rPr lang="en-US" sz="2400" smtClean="0"/>
              <a:t>BCR-ABL promotes cell survival (makes the cell ignore apoptotic signals)</a:t>
            </a:r>
          </a:p>
          <a:p>
            <a:pPr lvl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15763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Abl</a:t>
            </a:r>
            <a:r>
              <a:rPr lang="en-US" dirty="0" smtClean="0"/>
              <a:t> is one of the best studied oncogenes</a:t>
            </a:r>
          </a:p>
          <a:p>
            <a:pPr lvl="1"/>
            <a:r>
              <a:rPr lang="en-US" dirty="0" smtClean="0"/>
              <a:t>Our understanding of </a:t>
            </a:r>
            <a:r>
              <a:rPr lang="en-US" dirty="0" err="1" smtClean="0"/>
              <a:t>Abl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 lead to the development one of the first truly targeted cancer treatment drugs.</a:t>
            </a:r>
          </a:p>
          <a:p>
            <a:pPr lvl="1"/>
            <a:endParaRPr lang="en-US" dirty="0" smtClean="0"/>
          </a:p>
          <a:p>
            <a:pPr lvl="2"/>
            <a:r>
              <a:rPr lang="en-US" sz="3200" b="1" dirty="0" err="1" smtClean="0"/>
              <a:t>Gleevec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imatinib</a:t>
            </a:r>
            <a:r>
              <a:rPr lang="en-US" sz="3200" b="1" dirty="0" smtClean="0"/>
              <a:t>/STI571</a:t>
            </a:r>
          </a:p>
        </p:txBody>
      </p:sp>
    </p:spTree>
    <p:extLst>
      <p:ext uri="{BB962C8B-B14F-4D97-AF65-F5344CB8AC3E}">
        <p14:creationId xmlns:p14="http://schemas.microsoft.com/office/powerpoint/2010/main" val="1560704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Gleevec selectively inhibits the </a:t>
            </a:r>
            <a:r>
              <a:rPr lang="en-US" dirty="0" err="1" smtClean="0"/>
              <a:t>Abl</a:t>
            </a:r>
            <a:r>
              <a:rPr lang="en-US" dirty="0" smtClean="0"/>
              <a:t> kinase.</a:t>
            </a:r>
          </a:p>
          <a:p>
            <a:r>
              <a:rPr lang="en-US" dirty="0" smtClean="0"/>
              <a:t>Gleevec is the result of </a:t>
            </a:r>
            <a:r>
              <a:rPr lang="en-US" i="1" dirty="0" smtClean="0"/>
              <a:t>rational drug design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Gleevec passed phase I, II, III drug trials in record time!</a:t>
            </a:r>
          </a:p>
          <a:p>
            <a:r>
              <a:rPr lang="en-US" dirty="0" smtClean="0"/>
              <a:t>Gleevec is considered a miracle drug for patients with early stage CML.</a:t>
            </a:r>
          </a:p>
          <a:p>
            <a:r>
              <a:rPr lang="en-US" dirty="0" smtClean="0"/>
              <a:t>Some patients develop resistance to CML.  A number of </a:t>
            </a:r>
            <a:r>
              <a:rPr lang="en-US" dirty="0" err="1" smtClean="0"/>
              <a:t>Gleevec</a:t>
            </a:r>
            <a:r>
              <a:rPr lang="en-US" dirty="0" smtClean="0"/>
              <a:t>-like drugs have followed.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26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 descr="figure 16-2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5900" y="381000"/>
            <a:ext cx="362585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0" y="6553200"/>
            <a:ext cx="9067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00">
                <a:latin typeface="Arial" charset="0"/>
              </a:rPr>
              <a:t>Figure 16.25a </a:t>
            </a:r>
            <a:r>
              <a:rPr lang="en-US" sz="1100" i="1">
                <a:latin typeface="Arial" charset="0"/>
              </a:rPr>
              <a:t> The Biology of Cancer</a:t>
            </a:r>
            <a:r>
              <a:rPr lang="en-US" sz="1100">
                <a:latin typeface="Arial" charset="0"/>
              </a:rPr>
              <a:t> (© Garland Science 2007)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68224" y="2877136"/>
            <a:ext cx="2044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shows a </a:t>
            </a:r>
            <a:r>
              <a:rPr lang="en-US" b="1" i="1" dirty="0" smtClean="0"/>
              <a:t>hematological response!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8900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 descr="figure 16-25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04900"/>
            <a:ext cx="8531225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0" y="6553200"/>
            <a:ext cx="9067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00">
                <a:latin typeface="Arial" charset="0"/>
              </a:rPr>
              <a:t>Figure 16.25b </a:t>
            </a:r>
            <a:r>
              <a:rPr lang="en-US" sz="1100" i="1">
                <a:latin typeface="Arial" charset="0"/>
              </a:rPr>
              <a:t> The Biology of Cancer</a:t>
            </a:r>
            <a:r>
              <a:rPr lang="en-US" sz="1100">
                <a:latin typeface="Arial" charset="0"/>
              </a:rPr>
              <a:t> (© Garland Science 2007)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7672" y="555585"/>
            <a:ext cx="583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shows a</a:t>
            </a:r>
            <a:r>
              <a:rPr lang="en-US" b="1" i="1" dirty="0" smtClean="0"/>
              <a:t> cytogenetic/fusion gene </a:t>
            </a:r>
            <a:r>
              <a:rPr lang="en-US" b="1" i="1" dirty="0" smtClean="0"/>
              <a:t>response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3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Gleevec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Developed by Brian </a:t>
            </a:r>
            <a:r>
              <a:rPr lang="en-US" dirty="0" err="1" smtClean="0"/>
              <a:t>Druker</a:t>
            </a:r>
            <a:r>
              <a:rPr lang="en-US" dirty="0" smtClean="0"/>
              <a:t> and Charles Sawyers.  Earned them national recognition—many top cancer awards.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4" name="Picture 2" descr="http://upload.wikimedia.org/wikipedia/commons/thumb/a/af/Druker_Brian.jpg/220px-Druker_Bri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742" y="2952750"/>
            <a:ext cx="2095500" cy="314325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300" y="3429000"/>
            <a:ext cx="21844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85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Imatinib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Discovery Timeline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04800" y="3886200"/>
            <a:ext cx="845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57200" y="3124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8600" y="4191000"/>
            <a:ext cx="29718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1960 Nowell and Hungerford identify an abnormal chromosome in CML patient’s leukemia cells. </a:t>
            </a:r>
          </a:p>
          <a:p>
            <a:pPr>
              <a:spcBef>
                <a:spcPct val="50000"/>
              </a:spcBef>
            </a:pPr>
            <a:r>
              <a:rPr lang="en-US"/>
              <a:t> Philadelphia Chromosome</a:t>
            </a:r>
          </a:p>
        </p:txBody>
      </p:sp>
      <p:pic>
        <p:nvPicPr>
          <p:cNvPr id="8" name="Picture 9" descr="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1752600" cy="1316038"/>
          </a:xfrm>
          <a:prstGeom prst="rect">
            <a:avLst/>
          </a:prstGeom>
          <a:noFill/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09600" y="3124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Philadelphia Chromosome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733800" y="35814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657600" y="4495800"/>
            <a:ext cx="19812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1973  Janet Rowley identifies a translocation between chromosomes  9 and 22 in the Philadelphia Chromosome</a:t>
            </a:r>
          </a:p>
        </p:txBody>
      </p:sp>
      <p:pic>
        <p:nvPicPr>
          <p:cNvPr id="12" name="Picture 14" descr="row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143000"/>
            <a:ext cx="1638300" cy="2419350"/>
          </a:xfrm>
          <a:prstGeom prst="rect">
            <a:avLst/>
          </a:prstGeom>
          <a:noFill/>
        </p:spPr>
      </p:pic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5638800" y="3124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5334000" y="1371600"/>
            <a:ext cx="2057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1984  BCR and ABL genes identified  on chromosomes 9 and 22. BCR-ABL fusion oncogene</a:t>
            </a: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V="1">
            <a:off x="8229600" y="3581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162800" y="4876800"/>
            <a:ext cx="1981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1993-2001 Development and FDA approval of Imatinib (Brian Drucker).</a:t>
            </a:r>
          </a:p>
        </p:txBody>
      </p:sp>
      <p:pic>
        <p:nvPicPr>
          <p:cNvPr id="17" name="Picture 22" descr=" 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1280" y="2368550"/>
            <a:ext cx="1061720" cy="13970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0300" y="1016000"/>
            <a:ext cx="12827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47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Proto-oncogenes/oncogenes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/>
              <a:t>Growth factors</a:t>
            </a:r>
          </a:p>
          <a:p>
            <a:r>
              <a:rPr lang="en-US" dirty="0" smtClean="0"/>
              <a:t>Growth factor receptors</a:t>
            </a:r>
          </a:p>
          <a:p>
            <a:r>
              <a:rPr lang="en-US" dirty="0" smtClean="0"/>
              <a:t>G-proteins</a:t>
            </a:r>
          </a:p>
          <a:p>
            <a:r>
              <a:rPr lang="en-US" dirty="0" smtClean="0"/>
              <a:t>Cytoplasmic kinases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Transcription factors</a:t>
            </a:r>
          </a:p>
          <a:p>
            <a:r>
              <a:rPr lang="en-US" dirty="0" smtClean="0"/>
              <a:t>Cell cycle or cell death proteins</a:t>
            </a:r>
          </a:p>
        </p:txBody>
      </p:sp>
    </p:spTree>
    <p:extLst>
      <p:ext uri="{BB962C8B-B14F-4D97-AF65-F5344CB8AC3E}">
        <p14:creationId xmlns:p14="http://schemas.microsoft.com/office/powerpoint/2010/main" val="2844795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 multicellular eukaryotes  cell specialization is the result of </a:t>
            </a:r>
            <a:r>
              <a:rPr lang="en-US" i="1" dirty="0" smtClean="0"/>
              <a:t>selective </a:t>
            </a:r>
            <a:r>
              <a:rPr lang="en-US" dirty="0" smtClean="0"/>
              <a:t>gene expression.</a:t>
            </a:r>
          </a:p>
          <a:p>
            <a:endParaRPr lang="en-US" dirty="0" smtClean="0"/>
          </a:p>
          <a:p>
            <a:r>
              <a:rPr lang="en-US" dirty="0" smtClean="0"/>
              <a:t>-All cells contain the same genome, but each cell type ( or cell that finds itself in a unique environment) will express a select subset of all of its genes.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6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were we?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3600" dirty="0" smtClean="0"/>
              <a:t>What kind of proteins are encoded by oncogenes?</a:t>
            </a:r>
          </a:p>
          <a:p>
            <a:pPr marL="0" lvl="1" indent="0">
              <a:buNone/>
            </a:pPr>
            <a:r>
              <a:rPr lang="en-US" sz="3600" b="1" dirty="0" smtClean="0"/>
              <a:t>Growth factors</a:t>
            </a:r>
            <a:r>
              <a:rPr lang="en-US" sz="3600" dirty="0" smtClean="0"/>
              <a:t>---give an example from your book.</a:t>
            </a:r>
          </a:p>
          <a:p>
            <a:pPr marL="0" lvl="1" indent="0">
              <a:buNone/>
            </a:pPr>
            <a:r>
              <a:rPr lang="en-US" sz="3600" b="1" dirty="0" smtClean="0"/>
              <a:t>Growth factor receptors</a:t>
            </a:r>
            <a:r>
              <a:rPr lang="en-US" sz="3600" dirty="0" smtClean="0"/>
              <a:t>---example?</a:t>
            </a:r>
          </a:p>
          <a:p>
            <a:pPr marL="0" lvl="1" indent="0">
              <a:buNone/>
            </a:pPr>
            <a:r>
              <a:rPr lang="en-US" sz="3600" b="1" dirty="0" smtClean="0"/>
              <a:t>Cytoplasmic adaptor proteins </a:t>
            </a:r>
            <a:r>
              <a:rPr lang="en-US" sz="3600" dirty="0" smtClean="0"/>
              <a:t>---(found near the cytoplasmic side of the receptor)—example?</a:t>
            </a:r>
            <a:endParaRPr lang="en-US" dirty="0" smtClean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165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gene expression regulation occurs at the beginning of gene expression---with control of transcription.</a:t>
            </a:r>
          </a:p>
          <a:p>
            <a:endParaRPr lang="en-US" dirty="0" smtClean="0"/>
          </a:p>
          <a:p>
            <a:r>
              <a:rPr lang="en-US" b="1" dirty="0" smtClean="0"/>
              <a:t>Transcription factors </a:t>
            </a:r>
            <a:r>
              <a:rPr lang="en-US" dirty="0" smtClean="0"/>
              <a:t>regulate which genes get transcribed at any given time, in any given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36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kinase can enter the nucleus and phosphorylate TFs </a:t>
            </a:r>
          </a:p>
          <a:p>
            <a:pPr lvl="1"/>
            <a:r>
              <a:rPr lang="en-US" dirty="0" smtClean="0"/>
              <a:t>e.g. TFs called Jun and </a:t>
            </a:r>
            <a:r>
              <a:rPr lang="en-US" dirty="0" err="1" smtClean="0"/>
              <a:t>Ets</a:t>
            </a:r>
            <a:r>
              <a:rPr lang="en-US" dirty="0" smtClean="0"/>
              <a:t> (several different members of a protein family)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Jun and </a:t>
            </a:r>
            <a:r>
              <a:rPr lang="en-US" dirty="0" err="1" smtClean="0"/>
              <a:t>Ets</a:t>
            </a:r>
            <a:r>
              <a:rPr lang="en-US" dirty="0" smtClean="0"/>
              <a:t> are considered </a:t>
            </a:r>
            <a:r>
              <a:rPr lang="en-US" i="1" dirty="0" smtClean="0"/>
              <a:t>early</a:t>
            </a:r>
            <a:r>
              <a:rPr lang="en-US" dirty="0" smtClean="0"/>
              <a:t> genes/proteins in the activation of transcription.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20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mini-signal transduction cascade that occurs in the nucleus!</a:t>
            </a:r>
          </a:p>
          <a:p>
            <a:endParaRPr lang="en-US" dirty="0" smtClean="0"/>
          </a:p>
          <a:p>
            <a:r>
              <a:rPr lang="en-US" dirty="0" smtClean="0"/>
              <a:t>Jun and </a:t>
            </a:r>
            <a:r>
              <a:rPr lang="en-US" dirty="0" err="1" smtClean="0"/>
              <a:t>Ets</a:t>
            </a:r>
            <a:r>
              <a:rPr lang="en-US" dirty="0" smtClean="0"/>
              <a:t> are needed to activate transcription of later acting TFs (</a:t>
            </a:r>
            <a:r>
              <a:rPr lang="en-US" dirty="0" err="1" smtClean="0"/>
              <a:t>Myc</a:t>
            </a:r>
            <a:r>
              <a:rPr lang="en-US" dirty="0" smtClean="0"/>
              <a:t>, </a:t>
            </a:r>
            <a:r>
              <a:rPr lang="en-US" dirty="0" err="1" smtClean="0"/>
              <a:t>Fos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Myc</a:t>
            </a:r>
            <a:r>
              <a:rPr lang="en-US" dirty="0" smtClean="0"/>
              <a:t> and </a:t>
            </a:r>
            <a:r>
              <a:rPr lang="en-US" dirty="0" err="1" smtClean="0"/>
              <a:t>Fos</a:t>
            </a:r>
            <a:r>
              <a:rPr lang="en-US" dirty="0" smtClean="0"/>
              <a:t> are considered </a:t>
            </a:r>
            <a:r>
              <a:rPr lang="en-US" i="1" dirty="0" smtClean="0"/>
              <a:t>intermediate </a:t>
            </a:r>
            <a:r>
              <a:rPr lang="en-US" dirty="0" smtClean="0"/>
              <a:t>genes/proteins.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64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Delayed</a:t>
            </a:r>
            <a:r>
              <a:rPr lang="en-US" dirty="0" smtClean="0"/>
              <a:t> or </a:t>
            </a:r>
            <a:r>
              <a:rPr lang="en-US" i="1" dirty="0" smtClean="0"/>
              <a:t>late</a:t>
            </a:r>
            <a:r>
              <a:rPr lang="en-US" dirty="0" smtClean="0"/>
              <a:t> genes/proteins are most directly involved in transcription activation or cell cycle activation.</a:t>
            </a:r>
          </a:p>
          <a:p>
            <a:endParaRPr lang="en-US" dirty="0" smtClean="0"/>
          </a:p>
          <a:p>
            <a:r>
              <a:rPr lang="en-US" dirty="0" smtClean="0"/>
              <a:t>E2F (discussed soon!)</a:t>
            </a:r>
          </a:p>
          <a:p>
            <a:r>
              <a:rPr lang="en-US" dirty="0" err="1" smtClean="0"/>
              <a:t>Cyclins</a:t>
            </a:r>
            <a:r>
              <a:rPr lang="en-US" dirty="0" smtClean="0"/>
              <a:t>, CDKs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852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r>
              <a:rPr lang="en-US" dirty="0" err="1" smtClean="0"/>
              <a:t>Myc</a:t>
            </a:r>
            <a:r>
              <a:rPr lang="en-US" dirty="0" smtClean="0"/>
              <a:t>?...</a:t>
            </a:r>
          </a:p>
          <a:p>
            <a:pPr lvl="1"/>
            <a:r>
              <a:rPr lang="en-US" dirty="0" smtClean="0"/>
              <a:t>One of the proto-oncogenes made oncogenic by amplification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(at the DNA level via double minutes, and HSR chromosomes)</a:t>
            </a:r>
          </a:p>
          <a:p>
            <a:pPr lvl="2"/>
            <a:r>
              <a:rPr lang="en-US" dirty="0" smtClean="0"/>
              <a:t>And at the mRNA level by translocation next to the strong </a:t>
            </a:r>
            <a:r>
              <a:rPr lang="en-US" dirty="0" err="1" smtClean="0"/>
              <a:t>IgH</a:t>
            </a:r>
            <a:r>
              <a:rPr lang="en-US" dirty="0" smtClean="0"/>
              <a:t> gene promoter, in the 8;14 translocation.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799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Try to draw a complete signal transduction pathway where Ras is a central player.</a:t>
            </a:r>
          </a:p>
          <a:p>
            <a:pPr lvl="1"/>
            <a:r>
              <a:rPr lang="en-US" smtClean="0"/>
              <a:t>Ras-MAPK pathway.</a:t>
            </a:r>
          </a:p>
          <a:p>
            <a:pPr lvl="1"/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Be sure to think of how a proto-oncogene can become an oncogene at each step in the signal path and what the effect might be.</a:t>
            </a:r>
          </a:p>
        </p:txBody>
      </p:sp>
    </p:spTree>
    <p:extLst>
      <p:ext uri="{BB962C8B-B14F-4D97-AF65-F5344CB8AC3E}">
        <p14:creationId xmlns:p14="http://schemas.microsoft.com/office/powerpoint/2010/main" val="1973934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Finally…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oncogenes encode proteins which directly regulate cell proliferation or survival.</a:t>
            </a:r>
          </a:p>
          <a:p>
            <a:endParaRPr lang="en-US" dirty="0" smtClean="0"/>
          </a:p>
          <a:p>
            <a:r>
              <a:rPr lang="en-US" dirty="0" smtClean="0"/>
              <a:t>Genetic analysis of some tumor cells (brain, breast, lymphoma) show amplification of </a:t>
            </a:r>
            <a:r>
              <a:rPr lang="en-US" i="1" dirty="0" smtClean="0"/>
              <a:t>CDK4</a:t>
            </a:r>
            <a:r>
              <a:rPr lang="en-US" dirty="0" smtClean="0"/>
              <a:t>, </a:t>
            </a:r>
            <a:r>
              <a:rPr lang="en-US" i="1" dirty="0" smtClean="0"/>
              <a:t>CYCLIND1</a:t>
            </a:r>
            <a:r>
              <a:rPr lang="en-US" dirty="0" smtClean="0"/>
              <a:t>, and other related </a:t>
            </a:r>
            <a:r>
              <a:rPr lang="en-US" dirty="0" err="1" smtClean="0"/>
              <a:t>cyclin-cdk</a:t>
            </a:r>
            <a:r>
              <a:rPr lang="en-US" dirty="0" smtClean="0"/>
              <a:t> combinations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---In a sense, they bypass the whole signal pathway.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9467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new category of genes/proteins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smtClean="0"/>
              <a:t>Anti-apoptotic proteins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--Apoptosis needs “fail safe” inhibitors to protect against excessive cell death. </a:t>
            </a:r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  <a:endParaRPr lang="en-US" i="1" smtClean="0"/>
          </a:p>
        </p:txBody>
      </p:sp>
    </p:spTree>
    <p:extLst>
      <p:ext uri="{BB962C8B-B14F-4D97-AF65-F5344CB8AC3E}">
        <p14:creationId xmlns:p14="http://schemas.microsoft.com/office/powerpoint/2010/main" val="2232943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Proto-oncogenes/oncogenes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/>
              <a:t>Growth factors</a:t>
            </a:r>
          </a:p>
          <a:p>
            <a:r>
              <a:rPr lang="en-US" dirty="0" smtClean="0"/>
              <a:t>Growth factor receptors</a:t>
            </a:r>
          </a:p>
          <a:p>
            <a:r>
              <a:rPr lang="en-US" dirty="0" smtClean="0"/>
              <a:t>G-proteins</a:t>
            </a:r>
          </a:p>
          <a:p>
            <a:r>
              <a:rPr lang="en-US" dirty="0" smtClean="0"/>
              <a:t>Cytoplasmic kinases</a:t>
            </a:r>
          </a:p>
          <a:p>
            <a:r>
              <a:rPr lang="en-US" dirty="0" smtClean="0"/>
              <a:t>Transcription factors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Cell cycle or cell death proteins</a:t>
            </a:r>
          </a:p>
        </p:txBody>
      </p:sp>
    </p:spTree>
    <p:extLst>
      <p:ext uri="{BB962C8B-B14F-4D97-AF65-F5344CB8AC3E}">
        <p14:creationId xmlns:p14="http://schemas.microsoft.com/office/powerpoint/2010/main" val="1046081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BCL2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i="1" dirty="0" smtClean="0"/>
              <a:t>BCL2</a:t>
            </a:r>
            <a:r>
              <a:rPr lang="en-US" dirty="0" smtClean="0"/>
              <a:t>—encodes a cell survival protein, Bcl2 which associates with mitochondria.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A chromosome translocation in non-</a:t>
            </a:r>
            <a:r>
              <a:rPr lang="en-US" dirty="0" err="1" smtClean="0"/>
              <a:t>Hodgkins</a:t>
            </a:r>
            <a:r>
              <a:rPr lang="en-US" dirty="0" smtClean="0"/>
              <a:t> lymphoma cells greatly increases expression of </a:t>
            </a:r>
            <a:r>
              <a:rPr lang="en-US" i="1" dirty="0" smtClean="0"/>
              <a:t>BCL2</a:t>
            </a:r>
            <a:r>
              <a:rPr lang="en-US" i="1" dirty="0" smtClean="0"/>
              <a:t>. </a:t>
            </a:r>
            <a:r>
              <a:rPr lang="en-US" dirty="0" smtClean="0"/>
              <a:t>t(14;18)   It places Bcl-2 right next to </a:t>
            </a:r>
            <a:r>
              <a:rPr lang="en-US" dirty="0" err="1" smtClean="0"/>
              <a:t>IgH</a:t>
            </a:r>
            <a:r>
              <a:rPr lang="en-US" dirty="0"/>
              <a:t> </a:t>
            </a:r>
            <a:r>
              <a:rPr lang="en-US" dirty="0" smtClean="0"/>
              <a:t>gene promoter!  </a:t>
            </a:r>
            <a:endParaRPr lang="en-US" i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i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Cell expressing excess Bcl2 protein keep dividing rather than responding to apoptosis signals…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i="1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970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figure 5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3" y="511175"/>
            <a:ext cx="8535987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64302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figure 9-2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25500"/>
            <a:ext cx="853122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5867400" y="3048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(A relative of bcl-2)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8400" y="838200"/>
            <a:ext cx="5334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52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to Ras protein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err="1" smtClean="0"/>
              <a:t>Ras</a:t>
            </a:r>
            <a:r>
              <a:rPr lang="en-US" dirty="0" smtClean="0"/>
              <a:t>-MAPK pathway has the key events we have discussed in all signal transduction. </a:t>
            </a:r>
          </a:p>
          <a:p>
            <a:pPr>
              <a:buFont typeface="Arial" charset="0"/>
              <a:buNone/>
            </a:pPr>
            <a:r>
              <a:rPr lang="en-US" dirty="0" smtClean="0"/>
              <a:t>		…binding of GF, then phosphorylation of 	tyrosine on the </a:t>
            </a:r>
            <a:r>
              <a:rPr lang="en-US" dirty="0" smtClean="0"/>
              <a:t>receptor…  </a:t>
            </a:r>
            <a:r>
              <a:rPr lang="en-US" dirty="0" smtClean="0"/>
              <a:t>(9-8)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78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Ras</a:t>
            </a:r>
            <a:r>
              <a:rPr lang="en-US" dirty="0" smtClean="0"/>
              <a:t> acts just under the plasma membrane (near the </a:t>
            </a:r>
            <a:r>
              <a:rPr lang="en-US" dirty="0" err="1" smtClean="0"/>
              <a:t>cytoplasmic</a:t>
            </a:r>
            <a:r>
              <a:rPr lang="en-US" dirty="0" smtClean="0"/>
              <a:t> tails of receptor tyrosine </a:t>
            </a:r>
            <a:r>
              <a:rPr lang="en-US" dirty="0" err="1" smtClean="0"/>
              <a:t>kinases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Ras</a:t>
            </a:r>
            <a:r>
              <a:rPr lang="en-US" dirty="0" smtClean="0"/>
              <a:t> is a member of a class of proteins called </a:t>
            </a:r>
            <a:r>
              <a:rPr lang="en-US" b="1" dirty="0" smtClean="0"/>
              <a:t>G-proteins </a:t>
            </a:r>
          </a:p>
          <a:p>
            <a:pPr>
              <a:buNone/>
            </a:pPr>
            <a:r>
              <a:rPr lang="en-US" dirty="0" smtClean="0"/>
              <a:t>		--G-proteins are regulated by binding of the of guanine nucleotides GDP and GTP.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7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Ras</a:t>
            </a:r>
            <a:r>
              <a:rPr lang="en-US" dirty="0" smtClean="0"/>
              <a:t> cycles between the GTP bound form and the GDP bound form.  Binding of GTP activates </a:t>
            </a:r>
            <a:r>
              <a:rPr lang="en-US" dirty="0" err="1" smtClean="0"/>
              <a:t>Ras</a:t>
            </a:r>
            <a:r>
              <a:rPr lang="en-US" dirty="0" smtClean="0"/>
              <a:t> protein, whereas loss of a </a:t>
            </a:r>
            <a:r>
              <a:rPr lang="en-US" dirty="0" err="1" smtClean="0"/>
              <a:t>phoshphate</a:t>
            </a:r>
            <a:r>
              <a:rPr lang="en-US" dirty="0" smtClean="0"/>
              <a:t> converts </a:t>
            </a:r>
            <a:r>
              <a:rPr lang="en-US" dirty="0" err="1" smtClean="0"/>
              <a:t>Ras</a:t>
            </a:r>
            <a:r>
              <a:rPr lang="en-US" dirty="0" smtClean="0"/>
              <a:t> to its inactive form.</a:t>
            </a:r>
          </a:p>
          <a:p>
            <a:endParaRPr lang="en-US" dirty="0" smtClean="0"/>
          </a:p>
          <a:p>
            <a:r>
              <a:rPr lang="en-US" dirty="0" smtClean="0"/>
              <a:t>Figure 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6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adaptor proteins convert GTP to GDP and vice versa.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Guanine-nucleotide exchange factor (GEF)</a:t>
            </a:r>
          </a:p>
          <a:p>
            <a:pPr lvl="1"/>
            <a:r>
              <a:rPr lang="en-US" dirty="0" err="1" smtClean="0"/>
              <a:t>GTPase</a:t>
            </a:r>
            <a:r>
              <a:rPr lang="en-US" dirty="0" smtClean="0"/>
              <a:t> activating protein (GAP)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7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event that turns the proto-oncogene RAS into the oncogene?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point mutations lock RAS into its GTP bound/active form.  RAS behaves as if it is receiving a signal from a growth factor---even when it is not.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4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1350</Words>
  <Application>Microsoft Macintosh PowerPoint</Application>
  <PresentationFormat>On-screen Show (4:3)</PresentationFormat>
  <Paragraphs>160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Cancer Biology Biol 445</vt:lpstr>
      <vt:lpstr>Announcements</vt:lpstr>
      <vt:lpstr>Where were we?</vt:lpstr>
      <vt:lpstr>PowerPoint Presentation</vt:lpstr>
      <vt:lpstr>Back to Ras protein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Something to ponder…</vt:lpstr>
      <vt:lpstr>Is RAS that important?</vt:lpstr>
      <vt:lpstr>Downstream of RAS…</vt:lpstr>
      <vt:lpstr>PowerPoint Presentation</vt:lpstr>
      <vt:lpstr>PowerPoint Presentation</vt:lpstr>
      <vt:lpstr>PowerPoint Presentation</vt:lpstr>
      <vt:lpstr>Many other cytoplasmic kinases.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Gleevec</vt:lpstr>
      <vt:lpstr>PowerPoint Presentation</vt:lpstr>
      <vt:lpstr>Proto-oncogenes/oncogenes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  <vt:lpstr>Finally…</vt:lpstr>
      <vt:lpstr>A new category of genes/proteins</vt:lpstr>
      <vt:lpstr>Proto-oncogenes/oncogenes</vt:lpstr>
      <vt:lpstr>BCL2</vt:lpstr>
      <vt:lpstr>PowerPoint Presentation</vt:lpstr>
    </vt:vector>
  </TitlesOfParts>
  <Company>Minot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lecture 4?</dc:title>
  <dc:creator>Heidi Super</dc:creator>
  <cp:lastModifiedBy>Heidi Super</cp:lastModifiedBy>
  <cp:revision>95</cp:revision>
  <cp:lastPrinted>2015-09-28T16:48:57Z</cp:lastPrinted>
  <dcterms:created xsi:type="dcterms:W3CDTF">2013-01-14T01:26:14Z</dcterms:created>
  <dcterms:modified xsi:type="dcterms:W3CDTF">2015-10-02T16:39:35Z</dcterms:modified>
</cp:coreProperties>
</file>